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aleway Bold" charset="1" panose="00000000000000000000"/>
      <p:regular r:id="rId24"/>
    </p:embeddedFont>
    <p:embeddedFont>
      <p:font typeface="Open Sans Bold" charset="1" panose="00000000000000000000"/>
      <p:regular r:id="rId25"/>
    </p:embeddedFont>
    <p:embeddedFont>
      <p:font typeface="Arial Bold" charset="1" panose="020B0802020202020204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Open Sans" charset="1" panose="00000000000000000000"/>
      <p:regular r:id="rId29"/>
    </p:embeddedFont>
    <p:embeddedFont>
      <p:font typeface="Arial" charset="1" panose="020B0502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png" Type="http://schemas.openxmlformats.org/officeDocument/2006/relationships/image"/><Relationship Id="rId12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DC8D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80402" y="3133090"/>
            <a:ext cx="11301259" cy="7037390"/>
          </a:xfrm>
          <a:custGeom>
            <a:avLst/>
            <a:gdLst/>
            <a:ahLst/>
            <a:cxnLst/>
            <a:rect r="r" b="b" t="t" l="l"/>
            <a:pathLst>
              <a:path h="7037390" w="11301259">
                <a:moveTo>
                  <a:pt x="0" y="0"/>
                </a:moveTo>
                <a:lnTo>
                  <a:pt x="11301259" y="0"/>
                </a:lnTo>
                <a:lnTo>
                  <a:pt x="11301259" y="7037390"/>
                </a:lnTo>
                <a:lnTo>
                  <a:pt x="0" y="703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98" t="0" r="-189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5730" y="569900"/>
            <a:ext cx="1375564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ED7722"/>
                </a:solidFill>
                <a:latin typeface="Raleway Bold"/>
                <a:ea typeface="Raleway Bold"/>
                <a:cs typeface="Raleway Bold"/>
                <a:sym typeface="Raleway Bold"/>
              </a:rPr>
              <a:t>BIKE SHARE TORONTO RIDERSHIP GROWTH OPTIMIZATION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833" y="9506012"/>
            <a:ext cx="811035" cy="4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2446752">
            <a:off x="-2174087" y="6285743"/>
            <a:ext cx="5159635" cy="4471382"/>
            <a:chOff x="0" y="0"/>
            <a:chExt cx="1358916" cy="1177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8916" cy="1177648"/>
            </a:xfrm>
            <a:custGeom>
              <a:avLst/>
              <a:gdLst/>
              <a:ahLst/>
              <a:cxnLst/>
              <a:rect r="r" b="b" t="t" l="l"/>
              <a:pathLst>
                <a:path h="1177648" w="1358916">
                  <a:moveTo>
                    <a:pt x="0" y="0"/>
                  </a:moveTo>
                  <a:lnTo>
                    <a:pt x="1358916" y="0"/>
                  </a:lnTo>
                  <a:lnTo>
                    <a:pt x="1358916" y="1177648"/>
                  </a:lnTo>
                  <a:lnTo>
                    <a:pt x="0" y="117764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8916" cy="121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9316" y="8445234"/>
            <a:ext cx="2862792" cy="66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InsightOps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23101" y="3558145"/>
            <a:ext cx="4878016" cy="1585355"/>
          </a:xfrm>
          <a:custGeom>
            <a:avLst/>
            <a:gdLst/>
            <a:ahLst/>
            <a:cxnLst/>
            <a:rect r="r" b="b" t="t" l="l"/>
            <a:pathLst>
              <a:path h="1585355" w="4878016">
                <a:moveTo>
                  <a:pt x="0" y="0"/>
                </a:moveTo>
                <a:lnTo>
                  <a:pt x="4878015" y="0"/>
                </a:lnTo>
                <a:lnTo>
                  <a:pt x="4878015" y="1585355"/>
                </a:lnTo>
                <a:lnTo>
                  <a:pt x="0" y="15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48" y="1349827"/>
            <a:ext cx="8936602" cy="8902771"/>
            <a:chOff x="0" y="0"/>
            <a:chExt cx="2353673" cy="2344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673" cy="2344763"/>
            </a:xfrm>
            <a:custGeom>
              <a:avLst/>
              <a:gdLst/>
              <a:ahLst/>
              <a:cxnLst/>
              <a:rect r="r" b="b" t="t" l="l"/>
              <a:pathLst>
                <a:path h="2344763" w="2353673">
                  <a:moveTo>
                    <a:pt x="0" y="0"/>
                  </a:moveTo>
                  <a:lnTo>
                    <a:pt x="2353673" y="0"/>
                  </a:lnTo>
                  <a:lnTo>
                    <a:pt x="2353673" y="2344763"/>
                  </a:lnTo>
                  <a:lnTo>
                    <a:pt x="0" y="2344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694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53673" cy="2468588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Demographics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is your age group?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is your gender?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is your occupation?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Experience &amp; Preferences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the last three months, how often do you use the bike share service from BST?</a:t>
              </a:r>
            </a:p>
            <a:p>
              <a:pPr algn="l" marL="431799" indent="-215899" lvl="1">
                <a:lnSpc>
                  <a:spcPts val="301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is your overall sentiment regarding the safety, pricing and payment options for BST?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Suggestion &amp; Feedback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you have any recommendations for new equipment?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you have any other suggestions or feedback to help us improve the BST?</a:t>
              </a:r>
            </a:p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86797" y="952500"/>
            <a:ext cx="3086100" cy="794653"/>
            <a:chOff x="0" y="0"/>
            <a:chExt cx="812800" cy="209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9291"/>
            </a:xfrm>
            <a:custGeom>
              <a:avLst/>
              <a:gdLst/>
              <a:ahLst/>
              <a:cxnLst/>
              <a:rect r="r" b="b" t="t" l="l"/>
              <a:pathLst>
                <a:path h="209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9291"/>
                  </a:lnTo>
                  <a:lnTo>
                    <a:pt x="0" y="209291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33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Questionaire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7398" y="190500"/>
            <a:ext cx="98211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SURVEY IMPLEMENTATION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51398" y="1384229"/>
            <a:ext cx="8936602" cy="8902771"/>
            <a:chOff x="0" y="0"/>
            <a:chExt cx="2353673" cy="23447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3673" cy="2344763"/>
            </a:xfrm>
            <a:custGeom>
              <a:avLst/>
              <a:gdLst/>
              <a:ahLst/>
              <a:cxnLst/>
              <a:rect r="r" b="b" t="t" l="l"/>
              <a:pathLst>
                <a:path h="2344763" w="2353673">
                  <a:moveTo>
                    <a:pt x="0" y="0"/>
                  </a:moveTo>
                  <a:lnTo>
                    <a:pt x="2353673" y="0"/>
                  </a:lnTo>
                  <a:lnTo>
                    <a:pt x="2353673" y="2344763"/>
                  </a:lnTo>
                  <a:lnTo>
                    <a:pt x="0" y="2344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694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2353673" cy="2468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Demographics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Mostly men (53.3%), young adults aged 25–34 (48%), and full-time workers (52.5%), indicating strong commuting potential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Experience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23% have never used the service; only 6.2% ride daily. Most use it occasionally or a few times a week.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Customer Perception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85% find it convenient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73% are satisfied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ut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l/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dissatisfi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rs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5%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nt an i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mprov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opp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ort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nit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Improvements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Top requests: baskets/storage (33.8%), helmets (26.3%), lighting (22.2%). Most-wanted new offerings: scooters/e-bikes (38.9%) and more stations (29.3%).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⟶ Target non-users, upgrade equipment to boost retention, and diversify offerings to attract more frequent riders.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276649" y="952500"/>
            <a:ext cx="3086100" cy="794653"/>
            <a:chOff x="0" y="0"/>
            <a:chExt cx="812800" cy="2092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09291"/>
            </a:xfrm>
            <a:custGeom>
              <a:avLst/>
              <a:gdLst/>
              <a:ahLst/>
              <a:cxnLst/>
              <a:rect r="r" b="b" t="t" l="l"/>
              <a:pathLst>
                <a:path h="209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9291"/>
                  </a:lnTo>
                  <a:lnTo>
                    <a:pt x="0" y="209291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812800" cy="33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Insight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04120"/>
          </a:xfrm>
          <a:custGeom>
            <a:avLst/>
            <a:gdLst/>
            <a:ahLst/>
            <a:cxnLst/>
            <a:rect r="r" b="b" t="t" l="l"/>
            <a:pathLst>
              <a:path h="10104120" w="18288000">
                <a:moveTo>
                  <a:pt x="0" y="0"/>
                </a:moveTo>
                <a:lnTo>
                  <a:pt x="18288000" y="0"/>
                </a:lnTo>
                <a:lnTo>
                  <a:pt x="18288000" y="10104120"/>
                </a:lnTo>
                <a:lnTo>
                  <a:pt x="0" y="1010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517" y="-170640"/>
            <a:ext cx="5814895" cy="4493798"/>
          </a:xfrm>
          <a:custGeom>
            <a:avLst/>
            <a:gdLst/>
            <a:ahLst/>
            <a:cxnLst/>
            <a:rect r="r" b="b" t="t" l="l"/>
            <a:pathLst>
              <a:path h="4493798" w="5814895">
                <a:moveTo>
                  <a:pt x="0" y="0"/>
                </a:moveTo>
                <a:lnTo>
                  <a:pt x="5814895" y="0"/>
                </a:lnTo>
                <a:lnTo>
                  <a:pt x="5814895" y="4493798"/>
                </a:lnTo>
                <a:lnTo>
                  <a:pt x="0" y="449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08" t="0" r="-340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5035" y="4323158"/>
            <a:ext cx="5892413" cy="6388489"/>
          </a:xfrm>
          <a:custGeom>
            <a:avLst/>
            <a:gdLst/>
            <a:ahLst/>
            <a:cxnLst/>
            <a:rect r="r" b="b" t="t" l="l"/>
            <a:pathLst>
              <a:path h="6388489" w="5892413">
                <a:moveTo>
                  <a:pt x="0" y="0"/>
                </a:moveTo>
                <a:lnTo>
                  <a:pt x="5892413" y="0"/>
                </a:lnTo>
                <a:lnTo>
                  <a:pt x="5892413" y="6388489"/>
                </a:lnTo>
                <a:lnTo>
                  <a:pt x="0" y="6388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29589" y="-104775"/>
            <a:ext cx="563082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“WeBike2Gether”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Campaign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7378" y="1349375"/>
            <a:ext cx="12648130" cy="888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3499" b="true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🔧Issues tackled</a:t>
            </a:r>
          </a:p>
          <a:p>
            <a:pPr algn="l" marL="561336" indent="-280668" lvl="1">
              <a:lnSpc>
                <a:spcPts val="5615"/>
              </a:lnSpc>
              <a:buFont typeface="Arial"/>
              <a:buChar char="•"/>
            </a:pP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Low User Acquisition &amp; Engagement</a:t>
            </a:r>
          </a:p>
          <a:p>
            <a:pPr algn="l" marL="561336" indent="-280668" lvl="1">
              <a:lnSpc>
                <a:spcPts val="5615"/>
              </a:lnSpc>
              <a:buFont typeface="Arial"/>
              <a:buChar char="•"/>
            </a:pP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Limited Awareness &amp; Brand Visibility</a:t>
            </a:r>
          </a:p>
          <a:p>
            <a:pPr algn="l" marL="561336" indent="-280668" lvl="1">
              <a:lnSpc>
                <a:spcPts val="5615"/>
              </a:lnSpc>
              <a:buFont typeface="Arial"/>
              <a:buChar char="•"/>
            </a:pP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Moderate Satisfaction &amp; Unmet Feature Expectations</a:t>
            </a:r>
          </a:p>
          <a:p>
            <a:pPr algn="l">
              <a:lnSpc>
                <a:spcPts val="7559"/>
              </a:lnSpc>
            </a:pPr>
            <a:r>
              <a:rPr lang="en-US" sz="3499" b="true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🕒 </a:t>
            </a:r>
            <a:r>
              <a:rPr lang="en-US" b="true" sz="34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Duration: 3 Months</a:t>
            </a:r>
          </a:p>
          <a:p>
            <a:pPr algn="l">
              <a:lnSpc>
                <a:spcPts val="7559"/>
              </a:lnSpc>
            </a:pPr>
            <a:r>
              <a:rPr lang="en-US" b="true" sz="34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Campaign Goals</a:t>
            </a:r>
          </a:p>
          <a:p>
            <a:pPr algn="l" marL="561336" indent="-280668" lvl="1">
              <a:lnSpc>
                <a:spcPts val="5615"/>
              </a:lnSpc>
              <a:buFont typeface="Arial"/>
              <a:buChar char="•"/>
            </a:pPr>
            <a:r>
              <a:rPr lang="en-US" b="true" sz="25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100.000 trips </a:t>
            </a: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made during the campaign </a:t>
            </a:r>
          </a:p>
          <a:p>
            <a:pPr algn="l" marL="561337" indent="-280669" lvl="1">
              <a:lnSpc>
                <a:spcPts val="5615"/>
              </a:lnSpc>
              <a:buFont typeface="Arial"/>
              <a:buChar char="•"/>
            </a:pPr>
            <a:r>
              <a:rPr lang="en-US" b="true" sz="25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30% → 60% </a:t>
            </a: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users using a bike at least 2-3 times a week</a:t>
            </a:r>
          </a:p>
          <a:p>
            <a:pPr algn="l" marL="561337" indent="-280669" lvl="1">
              <a:lnSpc>
                <a:spcPts val="5615"/>
              </a:lnSpc>
              <a:buFont typeface="Arial"/>
              <a:buChar char="•"/>
            </a:pPr>
            <a:r>
              <a:rPr lang="en-US" b="true" sz="25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11% → 40% </a:t>
            </a: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contribution to trips from the memberships</a:t>
            </a:r>
          </a:p>
          <a:p>
            <a:pPr algn="l" marL="561337" indent="-280669" lvl="1">
              <a:lnSpc>
                <a:spcPts val="5615"/>
              </a:lnSpc>
              <a:buFont typeface="Arial"/>
              <a:buChar char="•"/>
            </a:pPr>
            <a:r>
              <a:rPr lang="en-US" b="true" sz="25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45% → 80% </a:t>
            </a: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users feel Bikeshare services are very satisfying and convenient </a:t>
            </a:r>
          </a:p>
          <a:p>
            <a:pPr algn="l" marL="561337" indent="-280669" lvl="1">
              <a:lnSpc>
                <a:spcPts val="5615"/>
              </a:lnSpc>
              <a:buFont typeface="Arial"/>
              <a:buChar char="•"/>
            </a:pPr>
            <a:r>
              <a:rPr lang="en-US" b="true" sz="25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6.000 → 20.000</a:t>
            </a:r>
            <a:r>
              <a:rPr lang="en-US" sz="2599">
                <a:solidFill>
                  <a:srgbClr val="5A8694"/>
                </a:solidFill>
                <a:latin typeface="Canva Sans"/>
                <a:ea typeface="Canva Sans"/>
                <a:cs typeface="Canva Sans"/>
                <a:sym typeface="Canva Sans"/>
              </a:rPr>
              <a:t> Followers in social media platforms.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58" y="1735456"/>
            <a:ext cx="8912225" cy="4067002"/>
            <a:chOff x="0" y="0"/>
            <a:chExt cx="2347253" cy="107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7253" cy="1071145"/>
            </a:xfrm>
            <a:custGeom>
              <a:avLst/>
              <a:gdLst/>
              <a:ahLst/>
              <a:cxnLst/>
              <a:rect r="r" b="b" t="t" l="l"/>
              <a:pathLst>
                <a:path h="1071145" w="2347253">
                  <a:moveTo>
                    <a:pt x="0" y="0"/>
                  </a:moveTo>
                  <a:lnTo>
                    <a:pt x="2347253" y="0"/>
                  </a:lnTo>
                  <a:lnTo>
                    <a:pt x="2347253" y="1071145"/>
                  </a:lnTo>
                  <a:lnTo>
                    <a:pt x="0" y="1071145"/>
                  </a:lnTo>
                  <a:close/>
                </a:path>
              </a:pathLst>
            </a:custGeom>
            <a:solidFill>
              <a:srgbClr val="ED77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47253" cy="110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758" y="6012008"/>
            <a:ext cx="8912225" cy="4067002"/>
            <a:chOff x="0" y="0"/>
            <a:chExt cx="2347253" cy="10711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7253" cy="1071145"/>
            </a:xfrm>
            <a:custGeom>
              <a:avLst/>
              <a:gdLst/>
              <a:ahLst/>
              <a:cxnLst/>
              <a:rect r="r" b="b" t="t" l="l"/>
              <a:pathLst>
                <a:path h="1071145" w="2347253">
                  <a:moveTo>
                    <a:pt x="0" y="0"/>
                  </a:moveTo>
                  <a:lnTo>
                    <a:pt x="2347253" y="0"/>
                  </a:lnTo>
                  <a:lnTo>
                    <a:pt x="2347253" y="1071145"/>
                  </a:lnTo>
                  <a:lnTo>
                    <a:pt x="0" y="1071145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47253" cy="110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758329"/>
            <a:ext cx="8912225" cy="4067002"/>
            <a:chOff x="0" y="0"/>
            <a:chExt cx="2347253" cy="10711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7253" cy="1071145"/>
            </a:xfrm>
            <a:custGeom>
              <a:avLst/>
              <a:gdLst/>
              <a:ahLst/>
              <a:cxnLst/>
              <a:rect r="r" b="b" t="t" l="l"/>
              <a:pathLst>
                <a:path h="1071145" w="2347253">
                  <a:moveTo>
                    <a:pt x="0" y="0"/>
                  </a:moveTo>
                  <a:lnTo>
                    <a:pt x="2347253" y="0"/>
                  </a:lnTo>
                  <a:lnTo>
                    <a:pt x="2347253" y="1071145"/>
                  </a:lnTo>
                  <a:lnTo>
                    <a:pt x="0" y="1071145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47253" cy="110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034881"/>
            <a:ext cx="8912225" cy="4067002"/>
            <a:chOff x="0" y="0"/>
            <a:chExt cx="2347253" cy="10711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7253" cy="1071145"/>
            </a:xfrm>
            <a:custGeom>
              <a:avLst/>
              <a:gdLst/>
              <a:ahLst/>
              <a:cxnLst/>
              <a:rect r="r" b="b" t="t" l="l"/>
              <a:pathLst>
                <a:path h="1071145" w="2347253">
                  <a:moveTo>
                    <a:pt x="0" y="0"/>
                  </a:moveTo>
                  <a:lnTo>
                    <a:pt x="2347253" y="0"/>
                  </a:lnTo>
                  <a:lnTo>
                    <a:pt x="2347253" y="1071145"/>
                  </a:lnTo>
                  <a:lnTo>
                    <a:pt x="0" y="1071145"/>
                  </a:lnTo>
                  <a:close/>
                </a:path>
              </a:pathLst>
            </a:custGeom>
            <a:solidFill>
              <a:srgbClr val="ED77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47253" cy="110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67311" y="-46095"/>
            <a:ext cx="1262704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“WeBike2Gether” Campaign 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91505" y="962025"/>
            <a:ext cx="631495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5A86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📣 Key Campaign 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758" y="1867419"/>
            <a:ext cx="8912225" cy="319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1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Referral Program</a:t>
            </a:r>
          </a:p>
          <a:p>
            <a:pPr algn="l" marL="496567" indent="-248284" lvl="1">
              <a:lnSpc>
                <a:spcPts val="5151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$20 Gift Card for Both Sides – Reward both referrer and referee to ride bike together.</a:t>
            </a:r>
          </a:p>
          <a:p>
            <a:pPr algn="l" marL="496567" indent="-248284" lvl="1">
              <a:lnSpc>
                <a:spcPts val="4484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Milestone Rewards – Bonus ride credits or free month memberships when a user reaches 3, 5, or 10 referrals.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1791790"/>
            <a:ext cx="8912225" cy="326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1"/>
              </a:lnSpc>
            </a:pPr>
            <a:r>
              <a:rPr lang="en-US" b="true" sz="2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Influencer Partnerships</a:t>
            </a:r>
          </a:p>
          <a:p>
            <a:pPr algn="l" marL="496567" indent="-248284" lvl="1">
              <a:lnSpc>
                <a:spcPts val="501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200 sustainability, health, lifestyle influencers (5K–200K followers) with reels, ride-alongs, hashtag campaigns</a:t>
            </a:r>
          </a:p>
          <a:p>
            <a:pPr algn="l" marL="496567" indent="-248284" lvl="1">
              <a:lnSpc>
                <a:spcPts val="501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Influencers share exclusive codes linked to the referral program to track conversions.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6185236"/>
            <a:ext cx="8912225" cy="342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0"/>
              </a:lnSpc>
            </a:pPr>
            <a:r>
              <a:rPr lang="en-US" b="true" sz="2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Social Engagement</a:t>
            </a:r>
          </a:p>
          <a:p>
            <a:pPr algn="l" marL="496571" indent="-248285" lvl="1">
              <a:lnSpc>
                <a:spcPts val="437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User-Generated Content Contests – Best ride photo or scenic route wins a free membership month.</a:t>
            </a:r>
          </a:p>
          <a:p>
            <a:pPr algn="l" marL="496571" indent="-248285" lvl="1">
              <a:lnSpc>
                <a:spcPts val="437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Quick Polls &amp; Stories – Ask users about favorite routes, most used stations, or desired features.</a:t>
            </a:r>
          </a:p>
          <a:p>
            <a:pPr algn="l" marL="496571" indent="-248285" lvl="1">
              <a:lnSpc>
                <a:spcPts val="437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Share posts with hastags: #WeBike2gether#BikeShareTO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185236"/>
            <a:ext cx="8949240" cy="291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Community Pop-Ups</a:t>
            </a:r>
          </a:p>
          <a:p>
            <a:pPr algn="l" marL="496567" indent="-248284" lvl="1">
              <a:lnSpc>
                <a:spcPts val="4438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Weekend events in high-traffic areas like Nathan Phillips Square, Eaton Center, UofT downtown campus</a:t>
            </a:r>
          </a:p>
          <a:p>
            <a:pPr algn="l" marL="496567" indent="-248284" lvl="1">
              <a:lnSpc>
                <a:spcPts val="4438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Free trials, live demos, safety tips</a:t>
            </a:r>
          </a:p>
          <a:p>
            <a:pPr algn="l" marL="496567" indent="-248284" lvl="1">
              <a:lnSpc>
                <a:spcPts val="4438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Local vendor partnerships, local biking communities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317742" cy="4317742"/>
            <a:chOff x="0" y="0"/>
            <a:chExt cx="5756990" cy="57569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090" t="0" r="0" b="0"/>
            <a:stretch>
              <a:fillRect/>
            </a:stretch>
          </p:blipFill>
          <p:spPr>
            <a:xfrm flipH="false" flipV="false">
              <a:off x="0" y="0"/>
              <a:ext cx="5756990" cy="575699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634592" y="0"/>
            <a:ext cx="4317742" cy="4317742"/>
            <a:chOff x="0" y="0"/>
            <a:chExt cx="5756990" cy="575699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11818" b="0"/>
            <a:stretch>
              <a:fillRect/>
            </a:stretch>
          </p:blipFill>
          <p:spPr>
            <a:xfrm flipH="false" flipV="false">
              <a:off x="0" y="0"/>
              <a:ext cx="5756990" cy="575699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269184" y="0"/>
            <a:ext cx="4317742" cy="4317742"/>
            <a:chOff x="0" y="0"/>
            <a:chExt cx="5756990" cy="575699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5288" t="0" r="27802" b="0"/>
            <a:stretch>
              <a:fillRect/>
            </a:stretch>
          </p:blipFill>
          <p:spPr>
            <a:xfrm flipH="false" flipV="false">
              <a:off x="0" y="0"/>
              <a:ext cx="5756990" cy="575699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338135" y="5404817"/>
            <a:ext cx="6645173" cy="184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4"/>
              </a:lnSpc>
            </a:pPr>
            <a:r>
              <a:rPr lang="en-US" sz="6200" b="true">
                <a:solidFill>
                  <a:srgbClr val="0E694C"/>
                </a:solidFill>
                <a:latin typeface="Raleway Bold"/>
                <a:ea typeface="Raleway Bold"/>
                <a:cs typeface="Raleway Bold"/>
                <a:sym typeface="Raleway Bold"/>
              </a:rPr>
              <a:t>BIKE REDISTRIBUTION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1441" y="5538167"/>
            <a:ext cx="373848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Users are frustrated by bike unavailability and full stations, especially outside the downtown core.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41112" y="5576267"/>
            <a:ext cx="196017" cy="196017"/>
            <a:chOff x="0" y="0"/>
            <a:chExt cx="51626" cy="51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86926" y="5538167"/>
            <a:ext cx="3672374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 data to expand redistribution efforts to underserved areas, particularly near transit hubs.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71441" y="7616001"/>
            <a:ext cx="373848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Bike Share's rebalancing efforts are too concentrated in the downtown area and in peak hours.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8489956" y="7654101"/>
            <a:ext cx="196017" cy="196017"/>
            <a:chOff x="0" y="0"/>
            <a:chExt cx="51626" cy="516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586926" y="7616001"/>
            <a:ext cx="394937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Create a user-incentive program, like NYC's Bike Angels, to reward riders for helping rebalance the network.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89956" y="5576267"/>
            <a:ext cx="196017" cy="196017"/>
            <a:chOff x="0" y="0"/>
            <a:chExt cx="51626" cy="516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41112" y="7654101"/>
            <a:ext cx="196017" cy="196017"/>
            <a:chOff x="0" y="0"/>
            <a:chExt cx="51626" cy="516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790910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317742" cy="5266772"/>
            <a:chOff x="0" y="0"/>
            <a:chExt cx="5756990" cy="70223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309" t="35948" r="0" b="0"/>
            <a:stretch>
              <a:fillRect/>
            </a:stretch>
          </p:blipFill>
          <p:spPr>
            <a:xfrm flipH="false" flipV="false">
              <a:off x="0" y="0"/>
              <a:ext cx="5756990" cy="70223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634592" y="0"/>
            <a:ext cx="4253592" cy="5266772"/>
            <a:chOff x="0" y="0"/>
            <a:chExt cx="5671456" cy="70223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34361" b="0"/>
            <a:stretch>
              <a:fillRect/>
            </a:stretch>
          </p:blipFill>
          <p:spPr>
            <a:xfrm flipH="false" flipV="false">
              <a:off x="0" y="0"/>
              <a:ext cx="5671456" cy="702236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269184" y="0"/>
            <a:ext cx="6028338" cy="5266772"/>
            <a:chOff x="0" y="0"/>
            <a:chExt cx="8037784" cy="702236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22791" b="0"/>
            <a:stretch>
              <a:fillRect/>
            </a:stretch>
          </p:blipFill>
          <p:spPr>
            <a:xfrm flipH="false" flipV="false">
              <a:off x="0" y="0"/>
              <a:ext cx="8037784" cy="7022362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759926" y="5784721"/>
            <a:ext cx="4542279" cy="398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700" b="true">
                <a:solidFill>
                  <a:srgbClr val="0E694C"/>
                </a:solidFill>
                <a:latin typeface="Raleway Bold"/>
                <a:ea typeface="Raleway Bold"/>
                <a:cs typeface="Raleway Bold"/>
                <a:sym typeface="Raleway Bold"/>
              </a:rPr>
              <a:t>MORE</a:t>
            </a:r>
          </a:p>
          <a:p>
            <a:pPr algn="l">
              <a:lnSpc>
                <a:spcPts val="7839"/>
              </a:lnSpc>
            </a:pPr>
            <a:r>
              <a:rPr lang="en-US" sz="6700" b="true">
                <a:solidFill>
                  <a:srgbClr val="0E694C"/>
                </a:solidFill>
                <a:latin typeface="Raleway Bold"/>
                <a:ea typeface="Raleway Bold"/>
                <a:cs typeface="Raleway Bold"/>
                <a:sym typeface="Raleway Bold"/>
              </a:rPr>
              <a:t>BIKES,</a:t>
            </a:r>
          </a:p>
          <a:p>
            <a:pPr algn="l">
              <a:lnSpc>
                <a:spcPts val="7839"/>
              </a:lnSpc>
            </a:pPr>
            <a:r>
              <a:rPr lang="en-US" sz="6700" b="true">
                <a:solidFill>
                  <a:srgbClr val="0E694C"/>
                </a:solidFill>
                <a:latin typeface="Raleway Bold"/>
                <a:ea typeface="Raleway Bold"/>
                <a:cs typeface="Raleway Bold"/>
                <a:sym typeface="Raleway Bold"/>
              </a:rPr>
              <a:t>MORE </a:t>
            </a:r>
          </a:p>
          <a:p>
            <a:pPr algn="l">
              <a:lnSpc>
                <a:spcPts val="7839"/>
              </a:lnSpc>
            </a:pPr>
            <a:r>
              <a:rPr lang="en-US" sz="6700" b="true">
                <a:solidFill>
                  <a:srgbClr val="0E694C"/>
                </a:solidFill>
                <a:latin typeface="Raleway Bold"/>
                <a:ea typeface="Raleway Bold"/>
                <a:cs typeface="Raleway Bold"/>
                <a:sym typeface="Raleway Bold"/>
              </a:rPr>
              <a:t>STATIONS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5502" y="5538167"/>
            <a:ext cx="373848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 feedback shows a strong demand for more bikes and stations in Etobicoke and North York.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524247" y="5576267"/>
            <a:ext cx="196017" cy="196017"/>
            <a:chOff x="0" y="0"/>
            <a:chExt cx="51626" cy="51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70061" y="5538167"/>
            <a:ext cx="4703418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Adding stations near schools, libraries, and grocery stores can reduce car dependence for short, local trips.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65502" y="7616001"/>
            <a:ext cx="373848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Key areas for expansion include transit hubs (Line 2, York U, the upcoming Line 5 and 6 LRT), major parks, and hospitals.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084016" y="7654101"/>
            <a:ext cx="196017" cy="196017"/>
            <a:chOff x="0" y="0"/>
            <a:chExt cx="51626" cy="516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84016" y="5576267"/>
            <a:ext cx="196017" cy="196017"/>
            <a:chOff x="0" y="0"/>
            <a:chExt cx="51626" cy="516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7889" y="399228"/>
            <a:ext cx="514121" cy="219670"/>
          </a:xfrm>
          <a:custGeom>
            <a:avLst/>
            <a:gdLst/>
            <a:ahLst/>
            <a:cxnLst/>
            <a:rect r="r" b="b" t="t" l="l"/>
            <a:pathLst>
              <a:path h="219670" w="514121">
                <a:moveTo>
                  <a:pt x="0" y="0"/>
                </a:moveTo>
                <a:lnTo>
                  <a:pt x="514122" y="0"/>
                </a:lnTo>
                <a:lnTo>
                  <a:pt x="514122" y="219671"/>
                </a:lnTo>
                <a:lnTo>
                  <a:pt x="0" y="21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2552" y="509063"/>
            <a:ext cx="5042013" cy="4807996"/>
            <a:chOff x="0" y="0"/>
            <a:chExt cx="6722684" cy="64106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345" t="0" r="14345" b="0"/>
            <a:stretch>
              <a:fillRect/>
            </a:stretch>
          </p:blipFill>
          <p:spPr>
            <a:xfrm flipH="false" flipV="false">
              <a:off x="0" y="0"/>
              <a:ext cx="6722684" cy="641066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303086" y="2058050"/>
            <a:ext cx="6956214" cy="3086100"/>
            <a:chOff x="0" y="0"/>
            <a:chExt cx="183208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2089" cy="812800"/>
            </a:xfrm>
            <a:custGeom>
              <a:avLst/>
              <a:gdLst/>
              <a:ahLst/>
              <a:cxnLst/>
              <a:rect r="r" b="b" t="t" l="l"/>
              <a:pathLst>
                <a:path h="812800" w="1832089">
                  <a:moveTo>
                    <a:pt x="0" y="0"/>
                  </a:moveTo>
                  <a:lnTo>
                    <a:pt x="1832089" y="0"/>
                  </a:lnTo>
                  <a:lnTo>
                    <a:pt x="183208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3208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80422" y="1289871"/>
            <a:ext cx="7200963" cy="3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6"/>
              </a:lnSpc>
            </a:pPr>
            <a:r>
              <a:rPr lang="en-US" sz="6800" b="true">
                <a:solidFill>
                  <a:srgbClr val="ED7722"/>
                </a:solidFill>
                <a:latin typeface="Arial Bold"/>
                <a:ea typeface="Arial Bold"/>
                <a:cs typeface="Arial Bold"/>
                <a:sym typeface="Arial Bold"/>
              </a:rPr>
              <a:t>Our Challenges &amp;</a:t>
            </a:r>
          </a:p>
          <a:p>
            <a:pPr algn="ctr">
              <a:lnSpc>
                <a:spcPts val="7956"/>
              </a:lnSpc>
            </a:pPr>
            <a:r>
              <a:rPr lang="en-US" sz="6800" b="true">
                <a:solidFill>
                  <a:srgbClr val="ED7722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sz="6800" b="true">
                <a:solidFill>
                  <a:srgbClr val="ED7722"/>
                </a:solidFill>
                <a:latin typeface="Arial Bold"/>
                <a:ea typeface="Arial Bold"/>
                <a:cs typeface="Arial Bold"/>
                <a:sym typeface="Arial Bold"/>
              </a:rPr>
              <a:t>essons Learned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331" y="8688070"/>
            <a:ext cx="15329669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Multidisciplinary Thinking is Key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Combining data science, urban planning, and sustainability insights made the project more comprehensive and impactful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958331" y="5282407"/>
            <a:ext cx="15329669" cy="213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Integrating External Datasets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Matching Bike Share data with external s</a:t>
            </a: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ources like bike lane maps, weather, and demographics posed technical difficulties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58331" y="7260432"/>
            <a:ext cx="14478120" cy="103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Benchmarking with Other Cities</a:t>
            </a:r>
          </a:p>
          <a:p>
            <a:pPr algn="l">
              <a:lnSpc>
                <a:spcPts val="574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</a:t>
            </a: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standard metrics across different cities made global comparison and benchmarking challenging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463734" y="5757818"/>
            <a:ext cx="196017" cy="196017"/>
            <a:chOff x="0" y="0"/>
            <a:chExt cx="51626" cy="51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ED77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63734" y="7396957"/>
            <a:ext cx="196017" cy="196017"/>
            <a:chOff x="0" y="0"/>
            <a:chExt cx="51626" cy="516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ED772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63734" y="8829518"/>
            <a:ext cx="196017" cy="196017"/>
            <a:chOff x="0" y="0"/>
            <a:chExt cx="51626" cy="516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626" cy="51626"/>
            </a:xfrm>
            <a:custGeom>
              <a:avLst/>
              <a:gdLst/>
              <a:ahLst/>
              <a:cxnLst/>
              <a:rect r="r" b="b" t="t" l="l"/>
              <a:pathLst>
                <a:path h="51626" w="51626">
                  <a:moveTo>
                    <a:pt x="0" y="0"/>
                  </a:moveTo>
                  <a:lnTo>
                    <a:pt x="51626" y="0"/>
                  </a:lnTo>
                  <a:lnTo>
                    <a:pt x="51626" y="51626"/>
                  </a:lnTo>
                  <a:lnTo>
                    <a:pt x="0" y="51626"/>
                  </a:lnTo>
                  <a:close/>
                </a:path>
              </a:pathLst>
            </a:custGeom>
            <a:solidFill>
              <a:srgbClr val="ED772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1626" cy="89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7889" y="399228"/>
            <a:ext cx="514121" cy="219670"/>
          </a:xfrm>
          <a:custGeom>
            <a:avLst/>
            <a:gdLst/>
            <a:ahLst/>
            <a:cxnLst/>
            <a:rect r="r" b="b" t="t" l="l"/>
            <a:pathLst>
              <a:path h="219670" w="514121">
                <a:moveTo>
                  <a:pt x="0" y="0"/>
                </a:moveTo>
                <a:lnTo>
                  <a:pt x="514122" y="0"/>
                </a:lnTo>
                <a:lnTo>
                  <a:pt x="514122" y="219671"/>
                </a:lnTo>
                <a:lnTo>
                  <a:pt x="0" y="21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600450"/>
            <a:ext cx="11864497" cy="3086100"/>
            <a:chOff x="0" y="0"/>
            <a:chExt cx="31248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4806" cy="812800"/>
            </a:xfrm>
            <a:custGeom>
              <a:avLst/>
              <a:gdLst/>
              <a:ahLst/>
              <a:cxnLst/>
              <a:rect r="r" b="b" t="t" l="l"/>
              <a:pathLst>
                <a:path h="812800" w="3124806">
                  <a:moveTo>
                    <a:pt x="0" y="0"/>
                  </a:moveTo>
                  <a:lnTo>
                    <a:pt x="3124806" y="0"/>
                  </a:lnTo>
                  <a:lnTo>
                    <a:pt x="31248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480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64497" y="1038225"/>
            <a:ext cx="4636590" cy="8220075"/>
          </a:xfrm>
          <a:custGeom>
            <a:avLst/>
            <a:gdLst/>
            <a:ahLst/>
            <a:cxnLst/>
            <a:rect r="r" b="b" t="t" l="l"/>
            <a:pathLst>
              <a:path h="8220075" w="4636590">
                <a:moveTo>
                  <a:pt x="0" y="0"/>
                </a:moveTo>
                <a:lnTo>
                  <a:pt x="4636590" y="0"/>
                </a:lnTo>
                <a:lnTo>
                  <a:pt x="4636590" y="8220075"/>
                </a:lnTo>
                <a:lnTo>
                  <a:pt x="0" y="8220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7249" y="1019175"/>
            <a:ext cx="11404213" cy="8239125"/>
          </a:xfrm>
          <a:custGeom>
            <a:avLst/>
            <a:gdLst/>
            <a:ahLst/>
            <a:cxnLst/>
            <a:rect r="r" b="b" t="t" l="l"/>
            <a:pathLst>
              <a:path h="8239125" w="11404213">
                <a:moveTo>
                  <a:pt x="0" y="0"/>
                </a:moveTo>
                <a:lnTo>
                  <a:pt x="11404213" y="0"/>
                </a:lnTo>
                <a:lnTo>
                  <a:pt x="11404213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-19641" r="-2249" b="-1387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4817" y="3821012"/>
            <a:ext cx="10994862" cy="237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5"/>
              </a:lnSpc>
              <a:spcBef>
                <a:spcPct val="0"/>
              </a:spcBef>
            </a:pPr>
            <a:r>
              <a:rPr lang="en-US" b="true" sz="13818">
                <a:solidFill>
                  <a:srgbClr val="ED7722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7889" y="399228"/>
            <a:ext cx="514121" cy="219670"/>
          </a:xfrm>
          <a:custGeom>
            <a:avLst/>
            <a:gdLst/>
            <a:ahLst/>
            <a:cxnLst/>
            <a:rect r="r" b="b" t="t" l="l"/>
            <a:pathLst>
              <a:path h="219670" w="514121">
                <a:moveTo>
                  <a:pt x="0" y="0"/>
                </a:moveTo>
                <a:lnTo>
                  <a:pt x="514122" y="0"/>
                </a:lnTo>
                <a:lnTo>
                  <a:pt x="514122" y="219671"/>
                </a:lnTo>
                <a:lnTo>
                  <a:pt x="0" y="21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5735" y="7654117"/>
            <a:ext cx="2985366" cy="2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  <a:spcBef>
                <a:spcPct val="0"/>
              </a:spcBef>
            </a:pPr>
            <a:r>
              <a:rPr lang="en-US" b="true" sz="15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Adora Montminy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16567" y="6333479"/>
            <a:ext cx="2509314" cy="2582737"/>
            <a:chOff x="0" y="0"/>
            <a:chExt cx="3345753" cy="344365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392" t="0" r="2392" b="0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371487" y="2143082"/>
            <a:ext cx="2552306" cy="2528121"/>
            <a:chOff x="0" y="0"/>
            <a:chExt cx="3403074" cy="337082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33" t="561" r="35052" b="13971"/>
            <a:stretch>
              <a:fillRect/>
            </a:stretch>
          </p:blipFill>
          <p:spPr>
            <a:xfrm flipH="false" flipV="false">
              <a:off x="0" y="0"/>
              <a:ext cx="3403074" cy="337082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554632" y="6449169"/>
            <a:ext cx="2509314" cy="2582737"/>
            <a:chOff x="0" y="0"/>
            <a:chExt cx="3345753" cy="344365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38411" t="36661" r="32547" b="19137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446307" y="4829864"/>
            <a:ext cx="2539148" cy="925065"/>
            <a:chOff x="0" y="0"/>
            <a:chExt cx="612779" cy="223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779" cy="223248"/>
            </a:xfrm>
            <a:custGeom>
              <a:avLst/>
              <a:gdLst/>
              <a:ahLst/>
              <a:cxnLst/>
              <a:rect r="r" b="b" t="t" l="l"/>
              <a:pathLst>
                <a:path h="223248" w="612779">
                  <a:moveTo>
                    <a:pt x="91471" y="0"/>
                  </a:moveTo>
                  <a:lnTo>
                    <a:pt x="521309" y="0"/>
                  </a:lnTo>
                  <a:cubicBezTo>
                    <a:pt x="571827" y="0"/>
                    <a:pt x="612779" y="40953"/>
                    <a:pt x="612779" y="91471"/>
                  </a:cubicBezTo>
                  <a:lnTo>
                    <a:pt x="612779" y="131778"/>
                  </a:lnTo>
                  <a:cubicBezTo>
                    <a:pt x="612779" y="156037"/>
                    <a:pt x="603142" y="179303"/>
                    <a:pt x="585988" y="196457"/>
                  </a:cubicBezTo>
                  <a:cubicBezTo>
                    <a:pt x="568834" y="213611"/>
                    <a:pt x="545568" y="223248"/>
                    <a:pt x="521309" y="223248"/>
                  </a:cubicBezTo>
                  <a:lnTo>
                    <a:pt x="91471" y="223248"/>
                  </a:lnTo>
                  <a:cubicBezTo>
                    <a:pt x="67211" y="223248"/>
                    <a:pt x="43945" y="213611"/>
                    <a:pt x="26791" y="196457"/>
                  </a:cubicBezTo>
                  <a:cubicBezTo>
                    <a:pt x="9637" y="179303"/>
                    <a:pt x="0" y="156037"/>
                    <a:pt x="0" y="131778"/>
                  </a:cubicBezTo>
                  <a:lnTo>
                    <a:pt x="0" y="91471"/>
                  </a:lnTo>
                  <a:cubicBezTo>
                    <a:pt x="0" y="67211"/>
                    <a:pt x="9637" y="43945"/>
                    <a:pt x="26791" y="26791"/>
                  </a:cubicBezTo>
                  <a:cubicBezTo>
                    <a:pt x="43945" y="9637"/>
                    <a:pt x="67211" y="0"/>
                    <a:pt x="91471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612779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41090" y="4941689"/>
            <a:ext cx="2539148" cy="925065"/>
            <a:chOff x="0" y="0"/>
            <a:chExt cx="612779" cy="223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779" cy="223248"/>
            </a:xfrm>
            <a:custGeom>
              <a:avLst/>
              <a:gdLst/>
              <a:ahLst/>
              <a:cxnLst/>
              <a:rect r="r" b="b" t="t" l="l"/>
              <a:pathLst>
                <a:path h="223248" w="612779">
                  <a:moveTo>
                    <a:pt x="91471" y="0"/>
                  </a:moveTo>
                  <a:lnTo>
                    <a:pt x="521309" y="0"/>
                  </a:lnTo>
                  <a:cubicBezTo>
                    <a:pt x="571827" y="0"/>
                    <a:pt x="612779" y="40953"/>
                    <a:pt x="612779" y="91471"/>
                  </a:cubicBezTo>
                  <a:lnTo>
                    <a:pt x="612779" y="131778"/>
                  </a:lnTo>
                  <a:cubicBezTo>
                    <a:pt x="612779" y="156037"/>
                    <a:pt x="603142" y="179303"/>
                    <a:pt x="585988" y="196457"/>
                  </a:cubicBezTo>
                  <a:cubicBezTo>
                    <a:pt x="568834" y="213611"/>
                    <a:pt x="545568" y="223248"/>
                    <a:pt x="521309" y="223248"/>
                  </a:cubicBezTo>
                  <a:lnTo>
                    <a:pt x="91471" y="223248"/>
                  </a:lnTo>
                  <a:cubicBezTo>
                    <a:pt x="67211" y="223248"/>
                    <a:pt x="43945" y="213611"/>
                    <a:pt x="26791" y="196457"/>
                  </a:cubicBezTo>
                  <a:cubicBezTo>
                    <a:pt x="9637" y="179303"/>
                    <a:pt x="0" y="156037"/>
                    <a:pt x="0" y="131778"/>
                  </a:cubicBezTo>
                  <a:lnTo>
                    <a:pt x="0" y="91471"/>
                  </a:lnTo>
                  <a:cubicBezTo>
                    <a:pt x="0" y="67211"/>
                    <a:pt x="9637" y="43945"/>
                    <a:pt x="26791" y="26791"/>
                  </a:cubicBezTo>
                  <a:cubicBezTo>
                    <a:pt x="43945" y="9637"/>
                    <a:pt x="67211" y="0"/>
                    <a:pt x="91471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612779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Chawin Hong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(Market Researcher)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93663" y="9195180"/>
            <a:ext cx="2509314" cy="925065"/>
            <a:chOff x="0" y="0"/>
            <a:chExt cx="605580" cy="223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5580" cy="223248"/>
            </a:xfrm>
            <a:custGeom>
              <a:avLst/>
              <a:gdLst/>
              <a:ahLst/>
              <a:cxnLst/>
              <a:rect r="r" b="b" t="t" l="l"/>
              <a:pathLst>
                <a:path h="223248" w="605580">
                  <a:moveTo>
                    <a:pt x="92558" y="0"/>
                  </a:moveTo>
                  <a:lnTo>
                    <a:pt x="513021" y="0"/>
                  </a:lnTo>
                  <a:cubicBezTo>
                    <a:pt x="564140" y="0"/>
                    <a:pt x="605580" y="41440"/>
                    <a:pt x="605580" y="92558"/>
                  </a:cubicBezTo>
                  <a:lnTo>
                    <a:pt x="605580" y="130690"/>
                  </a:lnTo>
                  <a:cubicBezTo>
                    <a:pt x="605580" y="181809"/>
                    <a:pt x="564140" y="223248"/>
                    <a:pt x="513021" y="223248"/>
                  </a:cubicBezTo>
                  <a:lnTo>
                    <a:pt x="92558" y="223248"/>
                  </a:lnTo>
                  <a:cubicBezTo>
                    <a:pt x="41440" y="223248"/>
                    <a:pt x="0" y="181809"/>
                    <a:pt x="0" y="130690"/>
                  </a:cubicBezTo>
                  <a:lnTo>
                    <a:pt x="0" y="92558"/>
                  </a:lnTo>
                  <a:cubicBezTo>
                    <a:pt x="0" y="41440"/>
                    <a:pt x="41440" y="0"/>
                    <a:pt x="92558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605580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Wenrui Shan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(Data Analyst)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34686" y="9195180"/>
            <a:ext cx="2509314" cy="925065"/>
            <a:chOff x="0" y="0"/>
            <a:chExt cx="605580" cy="2232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5580" cy="223248"/>
            </a:xfrm>
            <a:custGeom>
              <a:avLst/>
              <a:gdLst/>
              <a:ahLst/>
              <a:cxnLst/>
              <a:rect r="r" b="b" t="t" l="l"/>
              <a:pathLst>
                <a:path h="223248" w="605580">
                  <a:moveTo>
                    <a:pt x="92558" y="0"/>
                  </a:moveTo>
                  <a:lnTo>
                    <a:pt x="513021" y="0"/>
                  </a:lnTo>
                  <a:cubicBezTo>
                    <a:pt x="564140" y="0"/>
                    <a:pt x="605580" y="41440"/>
                    <a:pt x="605580" y="92558"/>
                  </a:cubicBezTo>
                  <a:lnTo>
                    <a:pt x="605580" y="130690"/>
                  </a:lnTo>
                  <a:cubicBezTo>
                    <a:pt x="605580" y="181809"/>
                    <a:pt x="564140" y="223248"/>
                    <a:pt x="513021" y="223248"/>
                  </a:cubicBezTo>
                  <a:lnTo>
                    <a:pt x="92558" y="223248"/>
                  </a:lnTo>
                  <a:cubicBezTo>
                    <a:pt x="41440" y="223248"/>
                    <a:pt x="0" y="181809"/>
                    <a:pt x="0" y="130690"/>
                  </a:cubicBezTo>
                  <a:lnTo>
                    <a:pt x="0" y="92558"/>
                  </a:lnTo>
                  <a:cubicBezTo>
                    <a:pt x="0" y="41440"/>
                    <a:pt x="41440" y="0"/>
                    <a:pt x="92558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605580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Tianyu Ge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(Data Analyst)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98007" y="9290333"/>
            <a:ext cx="2746364" cy="925065"/>
            <a:chOff x="0" y="0"/>
            <a:chExt cx="662787" cy="2232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2787" cy="223248"/>
            </a:xfrm>
            <a:custGeom>
              <a:avLst/>
              <a:gdLst/>
              <a:ahLst/>
              <a:cxnLst/>
              <a:rect r="r" b="b" t="t" l="l"/>
              <a:pathLst>
                <a:path h="223248" w="662787">
                  <a:moveTo>
                    <a:pt x="84569" y="0"/>
                  </a:moveTo>
                  <a:lnTo>
                    <a:pt x="578218" y="0"/>
                  </a:lnTo>
                  <a:cubicBezTo>
                    <a:pt x="624924" y="0"/>
                    <a:pt x="662787" y="37863"/>
                    <a:pt x="662787" y="84569"/>
                  </a:cubicBezTo>
                  <a:lnTo>
                    <a:pt x="662787" y="138679"/>
                  </a:lnTo>
                  <a:cubicBezTo>
                    <a:pt x="662787" y="185386"/>
                    <a:pt x="624924" y="223248"/>
                    <a:pt x="578218" y="223248"/>
                  </a:cubicBezTo>
                  <a:lnTo>
                    <a:pt x="84569" y="223248"/>
                  </a:lnTo>
                  <a:cubicBezTo>
                    <a:pt x="37863" y="223248"/>
                    <a:pt x="0" y="185386"/>
                    <a:pt x="0" y="138679"/>
                  </a:cubicBezTo>
                  <a:lnTo>
                    <a:pt x="0" y="84569"/>
                  </a:lnTo>
                  <a:cubicBezTo>
                    <a:pt x="0" y="37863"/>
                    <a:pt x="37863" y="0"/>
                    <a:pt x="84569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662787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Thi Thu Hien Nguyen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(Business Analyst)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320774" y="2120729"/>
            <a:ext cx="2509314" cy="2582737"/>
            <a:chOff x="0" y="0"/>
            <a:chExt cx="3345753" cy="3443650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7"/>
            <a:srcRect l="1421" t="0" r="1421" b="0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14464121" y="9259811"/>
            <a:ext cx="2748486" cy="925065"/>
            <a:chOff x="0" y="0"/>
            <a:chExt cx="663299" cy="223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3299" cy="223248"/>
            </a:xfrm>
            <a:custGeom>
              <a:avLst/>
              <a:gdLst/>
              <a:ahLst/>
              <a:cxnLst/>
              <a:rect r="r" b="b" t="t" l="l"/>
              <a:pathLst>
                <a:path h="223248" w="663299">
                  <a:moveTo>
                    <a:pt x="84504" y="0"/>
                  </a:moveTo>
                  <a:lnTo>
                    <a:pt x="578795" y="0"/>
                  </a:lnTo>
                  <a:cubicBezTo>
                    <a:pt x="601207" y="0"/>
                    <a:pt x="622701" y="8903"/>
                    <a:pt x="638549" y="24751"/>
                  </a:cubicBezTo>
                  <a:cubicBezTo>
                    <a:pt x="654396" y="40598"/>
                    <a:pt x="663299" y="62092"/>
                    <a:pt x="663299" y="84504"/>
                  </a:cubicBezTo>
                  <a:lnTo>
                    <a:pt x="663299" y="138745"/>
                  </a:lnTo>
                  <a:cubicBezTo>
                    <a:pt x="663299" y="161156"/>
                    <a:pt x="654396" y="182650"/>
                    <a:pt x="638549" y="198498"/>
                  </a:cubicBezTo>
                  <a:cubicBezTo>
                    <a:pt x="622701" y="214345"/>
                    <a:pt x="601207" y="223248"/>
                    <a:pt x="578795" y="223248"/>
                  </a:cubicBezTo>
                  <a:lnTo>
                    <a:pt x="84504" y="223248"/>
                  </a:lnTo>
                  <a:cubicBezTo>
                    <a:pt x="62092" y="223248"/>
                    <a:pt x="40598" y="214345"/>
                    <a:pt x="24751" y="198498"/>
                  </a:cubicBezTo>
                  <a:cubicBezTo>
                    <a:pt x="8903" y="182650"/>
                    <a:pt x="0" y="161156"/>
                    <a:pt x="0" y="138745"/>
                  </a:cubicBezTo>
                  <a:lnTo>
                    <a:pt x="0" y="84504"/>
                  </a:lnTo>
                  <a:cubicBezTo>
                    <a:pt x="0" y="62092"/>
                    <a:pt x="8903" y="40598"/>
                    <a:pt x="24751" y="24751"/>
                  </a:cubicBezTo>
                  <a:cubicBezTo>
                    <a:pt x="40598" y="8903"/>
                    <a:pt x="62092" y="0"/>
                    <a:pt x="84504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663299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Joshua Nalundasan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(Account Executive)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492696" y="6391324"/>
            <a:ext cx="2509314" cy="2582737"/>
            <a:chOff x="0" y="0"/>
            <a:chExt cx="3345753" cy="3443650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8"/>
            <a:srcRect l="11571" t="0" r="15649" b="0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32" id="32"/>
          <p:cNvGrpSpPr/>
          <p:nvPr/>
        </p:nvGrpSpPr>
        <p:grpSpPr>
          <a:xfrm rot="0">
            <a:off x="4452045" y="4829864"/>
            <a:ext cx="2539148" cy="925065"/>
            <a:chOff x="0" y="0"/>
            <a:chExt cx="612779" cy="2232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2779" cy="223248"/>
            </a:xfrm>
            <a:custGeom>
              <a:avLst/>
              <a:gdLst/>
              <a:ahLst/>
              <a:cxnLst/>
              <a:rect r="r" b="b" t="t" l="l"/>
              <a:pathLst>
                <a:path h="223248" w="612779">
                  <a:moveTo>
                    <a:pt x="91471" y="0"/>
                  </a:moveTo>
                  <a:lnTo>
                    <a:pt x="521309" y="0"/>
                  </a:lnTo>
                  <a:cubicBezTo>
                    <a:pt x="571827" y="0"/>
                    <a:pt x="612779" y="40953"/>
                    <a:pt x="612779" y="91471"/>
                  </a:cubicBezTo>
                  <a:lnTo>
                    <a:pt x="612779" y="131778"/>
                  </a:lnTo>
                  <a:cubicBezTo>
                    <a:pt x="612779" y="156037"/>
                    <a:pt x="603142" y="179303"/>
                    <a:pt x="585988" y="196457"/>
                  </a:cubicBezTo>
                  <a:cubicBezTo>
                    <a:pt x="568834" y="213611"/>
                    <a:pt x="545568" y="223248"/>
                    <a:pt x="521309" y="223248"/>
                  </a:cubicBezTo>
                  <a:lnTo>
                    <a:pt x="91471" y="223248"/>
                  </a:lnTo>
                  <a:cubicBezTo>
                    <a:pt x="67211" y="223248"/>
                    <a:pt x="43945" y="213611"/>
                    <a:pt x="26791" y="196457"/>
                  </a:cubicBezTo>
                  <a:cubicBezTo>
                    <a:pt x="9637" y="179303"/>
                    <a:pt x="0" y="156037"/>
                    <a:pt x="0" y="131778"/>
                  </a:cubicBezTo>
                  <a:lnTo>
                    <a:pt x="0" y="91471"/>
                  </a:lnTo>
                  <a:cubicBezTo>
                    <a:pt x="0" y="67211"/>
                    <a:pt x="9637" y="43945"/>
                    <a:pt x="26791" y="26791"/>
                  </a:cubicBezTo>
                  <a:cubicBezTo>
                    <a:pt x="43945" y="9637"/>
                    <a:pt x="67211" y="0"/>
                    <a:pt x="91471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612779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Tenzin Yangzom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(Administrator)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76051" y="2120729"/>
            <a:ext cx="2509314" cy="2582737"/>
            <a:chOff x="0" y="0"/>
            <a:chExt cx="3345753" cy="3443650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9"/>
            <a:srcRect l="0" t="10623" r="0" b="23129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37" id="37"/>
          <p:cNvGrpSpPr/>
          <p:nvPr/>
        </p:nvGrpSpPr>
        <p:grpSpPr>
          <a:xfrm rot="0">
            <a:off x="457001" y="4830217"/>
            <a:ext cx="2539148" cy="925065"/>
            <a:chOff x="0" y="0"/>
            <a:chExt cx="612779" cy="2232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12779" cy="223248"/>
            </a:xfrm>
            <a:custGeom>
              <a:avLst/>
              <a:gdLst/>
              <a:ahLst/>
              <a:cxnLst/>
              <a:rect r="r" b="b" t="t" l="l"/>
              <a:pathLst>
                <a:path h="223248" w="612779">
                  <a:moveTo>
                    <a:pt x="91471" y="0"/>
                  </a:moveTo>
                  <a:lnTo>
                    <a:pt x="521309" y="0"/>
                  </a:lnTo>
                  <a:cubicBezTo>
                    <a:pt x="571827" y="0"/>
                    <a:pt x="612779" y="40953"/>
                    <a:pt x="612779" y="91471"/>
                  </a:cubicBezTo>
                  <a:lnTo>
                    <a:pt x="612779" y="131778"/>
                  </a:lnTo>
                  <a:cubicBezTo>
                    <a:pt x="612779" y="156037"/>
                    <a:pt x="603142" y="179303"/>
                    <a:pt x="585988" y="196457"/>
                  </a:cubicBezTo>
                  <a:cubicBezTo>
                    <a:pt x="568834" y="213611"/>
                    <a:pt x="545568" y="223248"/>
                    <a:pt x="521309" y="223248"/>
                  </a:cubicBezTo>
                  <a:lnTo>
                    <a:pt x="91471" y="223248"/>
                  </a:lnTo>
                  <a:cubicBezTo>
                    <a:pt x="67211" y="223248"/>
                    <a:pt x="43945" y="213611"/>
                    <a:pt x="26791" y="196457"/>
                  </a:cubicBezTo>
                  <a:cubicBezTo>
                    <a:pt x="9637" y="179303"/>
                    <a:pt x="0" y="156037"/>
                    <a:pt x="0" y="131778"/>
                  </a:cubicBezTo>
                  <a:lnTo>
                    <a:pt x="0" y="91471"/>
                  </a:lnTo>
                  <a:cubicBezTo>
                    <a:pt x="0" y="67211"/>
                    <a:pt x="9637" y="43945"/>
                    <a:pt x="26791" y="26791"/>
                  </a:cubicBezTo>
                  <a:cubicBezTo>
                    <a:pt x="43945" y="9637"/>
                    <a:pt x="67211" y="0"/>
                    <a:pt x="91471" y="0"/>
                  </a:cubicBez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612779" cy="29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Dai Vinh Quach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(Project Team Lead)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673972" y="6337425"/>
            <a:ext cx="2509314" cy="2582737"/>
            <a:chOff x="0" y="0"/>
            <a:chExt cx="3345753" cy="3443650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10"/>
            <a:srcRect l="0" t="11338" r="0" b="11338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grpSp>
        <p:nvGrpSpPr>
          <p:cNvPr name="Group 42" id="42"/>
          <p:cNvGrpSpPr/>
          <p:nvPr/>
        </p:nvGrpSpPr>
        <p:grpSpPr>
          <a:xfrm rot="0">
            <a:off x="12319334" y="2070886"/>
            <a:ext cx="2509314" cy="2582737"/>
            <a:chOff x="0" y="0"/>
            <a:chExt cx="3345753" cy="3443650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1"/>
            <a:srcRect l="1421" t="0" r="1421" b="0"/>
            <a:stretch>
              <a:fillRect/>
            </a:stretch>
          </p:blipFill>
          <p:spPr>
            <a:xfrm flipH="false" flipV="false">
              <a:off x="0" y="0"/>
              <a:ext cx="3345753" cy="3443650"/>
            </a:xfrm>
            <a:prstGeom prst="rect">
              <a:avLst/>
            </a:prstGeom>
          </p:spPr>
        </p:pic>
      </p:grpSp>
      <p:sp>
        <p:nvSpPr>
          <p:cNvPr name="TextBox 44" id="44"/>
          <p:cNvSpPr txBox="true"/>
          <p:nvPr/>
        </p:nvSpPr>
        <p:spPr>
          <a:xfrm rot="0">
            <a:off x="8205452" y="4907305"/>
            <a:ext cx="302085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Krishna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(BI Developer)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-9164" y="118335"/>
            <a:ext cx="12249798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lang="en-US" sz="9999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Meet Our Team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7889" y="399228"/>
            <a:ext cx="514121" cy="219670"/>
          </a:xfrm>
          <a:custGeom>
            <a:avLst/>
            <a:gdLst/>
            <a:ahLst/>
            <a:cxnLst/>
            <a:rect r="r" b="b" t="t" l="l"/>
            <a:pathLst>
              <a:path h="219670" w="514121">
                <a:moveTo>
                  <a:pt x="0" y="0"/>
                </a:moveTo>
                <a:lnTo>
                  <a:pt x="514122" y="0"/>
                </a:lnTo>
                <a:lnTo>
                  <a:pt x="514122" y="219671"/>
                </a:lnTo>
                <a:lnTo>
                  <a:pt x="0" y="21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4689" y="-107101"/>
            <a:ext cx="8536704" cy="10501201"/>
          </a:xfrm>
          <a:custGeom>
            <a:avLst/>
            <a:gdLst/>
            <a:ahLst/>
            <a:cxnLst/>
            <a:rect r="r" b="b" t="t" l="l"/>
            <a:pathLst>
              <a:path h="10501201" w="8536704">
                <a:moveTo>
                  <a:pt x="0" y="0"/>
                </a:moveTo>
                <a:lnTo>
                  <a:pt x="8536703" y="0"/>
                </a:lnTo>
                <a:lnTo>
                  <a:pt x="8536703" y="10501202"/>
                </a:lnTo>
                <a:lnTo>
                  <a:pt x="0" y="1050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 l="-10881" t="0" r="-1088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957932" y="6170918"/>
            <a:ext cx="3330068" cy="4223183"/>
            <a:chOff x="0" y="0"/>
            <a:chExt cx="4440091" cy="563091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14516" t="0" r="14516" b="0"/>
            <a:stretch>
              <a:fillRect/>
            </a:stretch>
          </p:blipFill>
          <p:spPr>
            <a:xfrm flipH="false" flipV="false">
              <a:off x="0" y="0"/>
              <a:ext cx="4440091" cy="563091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19867" y="658906"/>
            <a:ext cx="8550965" cy="165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8"/>
              </a:lnSpc>
              <a:spcBef>
                <a:spcPct val="0"/>
              </a:spcBef>
            </a:pPr>
            <a:r>
              <a:rPr lang="en-US" sz="9599" b="true">
                <a:solidFill>
                  <a:srgbClr val="ED7722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9805" y="2117354"/>
            <a:ext cx="10714380" cy="736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Problems statement and objectives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Introduction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Timeline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Methodology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</a:t>
            </a:r>
          </a:p>
          <a:p>
            <a:pPr algn="just" marL="754766" indent="-377383" lvl="1">
              <a:lnSpc>
                <a:spcPts val="7341"/>
              </a:lnSpc>
              <a:buAutoNum type="arabicPeriod" startAt="1"/>
            </a:pPr>
            <a:r>
              <a:rPr lang="en-US" b="true" sz="34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562" y="1853226"/>
            <a:ext cx="4195088" cy="8433774"/>
            <a:chOff x="0" y="0"/>
            <a:chExt cx="5593450" cy="1124503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53" t="0" r="1253" b="0"/>
            <a:stretch>
              <a:fillRect/>
            </a:stretch>
          </p:blipFill>
          <p:spPr>
            <a:xfrm flipH="false" flipV="false">
              <a:off x="0" y="0"/>
              <a:ext cx="5593450" cy="1124503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19020" y="2829333"/>
            <a:ext cx="7506531" cy="4628333"/>
            <a:chOff x="0" y="0"/>
            <a:chExt cx="1977029" cy="1218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7029" cy="1218985"/>
            </a:xfrm>
            <a:custGeom>
              <a:avLst/>
              <a:gdLst/>
              <a:ahLst/>
              <a:cxnLst/>
              <a:rect r="r" b="b" t="t" l="l"/>
              <a:pathLst>
                <a:path h="1218985" w="1977029">
                  <a:moveTo>
                    <a:pt x="0" y="0"/>
                  </a:moveTo>
                  <a:lnTo>
                    <a:pt x="1977029" y="0"/>
                  </a:lnTo>
                  <a:lnTo>
                    <a:pt x="1977029" y="1218985"/>
                  </a:lnTo>
                  <a:lnTo>
                    <a:pt x="0" y="12189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77029" cy="1257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55492" y="3085450"/>
            <a:ext cx="7233587" cy="4116099"/>
            <a:chOff x="0" y="0"/>
            <a:chExt cx="9644783" cy="548813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7927" r="0" b="7927"/>
            <a:stretch>
              <a:fillRect/>
            </a:stretch>
          </p:blipFill>
          <p:spPr>
            <a:xfrm flipH="false" flipV="false">
              <a:off x="0" y="0"/>
              <a:ext cx="9644783" cy="5488132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988602" y="2633972"/>
            <a:ext cx="1598731" cy="1566757"/>
          </a:xfrm>
          <a:custGeom>
            <a:avLst/>
            <a:gdLst/>
            <a:ahLst/>
            <a:cxnLst/>
            <a:rect r="r" b="b" t="t" l="l"/>
            <a:pathLst>
              <a:path h="1566757" w="1598731">
                <a:moveTo>
                  <a:pt x="0" y="0"/>
                </a:moveTo>
                <a:lnTo>
                  <a:pt x="1598731" y="0"/>
                </a:lnTo>
                <a:lnTo>
                  <a:pt x="1598731" y="1566757"/>
                </a:lnTo>
                <a:lnTo>
                  <a:pt x="0" y="156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5485" y="4701328"/>
            <a:ext cx="1805989" cy="1805989"/>
          </a:xfrm>
          <a:custGeom>
            <a:avLst/>
            <a:gdLst/>
            <a:ahLst/>
            <a:cxnLst/>
            <a:rect r="r" b="b" t="t" l="l"/>
            <a:pathLst>
              <a:path h="1805989" w="1805989">
                <a:moveTo>
                  <a:pt x="0" y="0"/>
                </a:moveTo>
                <a:lnTo>
                  <a:pt x="1805989" y="0"/>
                </a:lnTo>
                <a:lnTo>
                  <a:pt x="1805989" y="1805989"/>
                </a:lnTo>
                <a:lnTo>
                  <a:pt x="0" y="1805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7342" y="7457667"/>
            <a:ext cx="1502276" cy="1428528"/>
          </a:xfrm>
          <a:custGeom>
            <a:avLst/>
            <a:gdLst/>
            <a:ahLst/>
            <a:cxnLst/>
            <a:rect r="r" b="b" t="t" l="l"/>
            <a:pathLst>
              <a:path h="1428528" w="1502276">
                <a:moveTo>
                  <a:pt x="0" y="0"/>
                </a:moveTo>
                <a:lnTo>
                  <a:pt x="1502276" y="0"/>
                </a:lnTo>
                <a:lnTo>
                  <a:pt x="1502276" y="1428527"/>
                </a:lnTo>
                <a:lnTo>
                  <a:pt x="0" y="1428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3380" y="637949"/>
            <a:ext cx="10414951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9999" b="true">
                <a:solidFill>
                  <a:srgbClr val="ED7722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40548" y="2674188"/>
            <a:ext cx="516087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Growth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 9,000 bikes, 8,00+ stations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4689" y="4812477"/>
            <a:ext cx="5411083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Mission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convenience, eco-friendly short trips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4689" y="7359654"/>
            <a:ext cx="506673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Highlight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4.6 million rides in 2023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80% increase since 2020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5971"/>
            <a:ext cx="5755341" cy="9250892"/>
            <a:chOff x="0" y="0"/>
            <a:chExt cx="7673788" cy="123345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61" t="0" r="1961" b="0"/>
            <a:stretch>
              <a:fillRect/>
            </a:stretch>
          </p:blipFill>
          <p:spPr>
            <a:xfrm flipH="false" flipV="false">
              <a:off x="0" y="0"/>
              <a:ext cx="7673788" cy="1233452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755341" y="1306192"/>
            <a:ext cx="8370929" cy="103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4"/>
              </a:lnSpc>
            </a:pPr>
            <a:r>
              <a:rPr lang="en-US" sz="6866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2997" y="2611931"/>
            <a:ext cx="10819468" cy="14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Limited user behavior insights (commuting vs. leisure)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Geospatial mapping &amp; infrastructure correlation challenges</a:t>
            </a:r>
          </a:p>
          <a:p>
            <a:pPr algn="l" marL="582924" indent="-291462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global benchmarking framework (Paris, New York)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2997" y="6254792"/>
            <a:ext cx="9056608" cy="236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Visualize trends &amp; demand hotspots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Assess service equity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ptimize station placement, pricing, marketing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upport urban expansion planning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36636" y="4790355"/>
            <a:ext cx="8370929" cy="103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6866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149"/>
            <a:ext cx="16230600" cy="10184702"/>
          </a:xfrm>
          <a:custGeom>
            <a:avLst/>
            <a:gdLst/>
            <a:ahLst/>
            <a:cxnLst/>
            <a:rect r="r" b="b" t="t" l="l"/>
            <a:pathLst>
              <a:path h="10184702" w="16230600">
                <a:moveTo>
                  <a:pt x="0" y="0"/>
                </a:moveTo>
                <a:lnTo>
                  <a:pt x="16230600" y="0"/>
                </a:lnTo>
                <a:lnTo>
                  <a:pt x="16230600" y="10184702"/>
                </a:lnTo>
                <a:lnTo>
                  <a:pt x="0" y="1018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73" y="1238051"/>
            <a:ext cx="8936602" cy="3403321"/>
            <a:chOff x="0" y="0"/>
            <a:chExt cx="2353673" cy="896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673" cy="896348"/>
            </a:xfrm>
            <a:custGeom>
              <a:avLst/>
              <a:gdLst/>
              <a:ahLst/>
              <a:cxnLst/>
              <a:rect r="r" b="b" t="t" l="l"/>
              <a:pathLst>
                <a:path h="896348" w="2353673">
                  <a:moveTo>
                    <a:pt x="0" y="0"/>
                  </a:moveTo>
                  <a:lnTo>
                    <a:pt x="2353673" y="0"/>
                  </a:lnTo>
                  <a:lnTo>
                    <a:pt x="2353673" y="896348"/>
                  </a:lnTo>
                  <a:lnTo>
                    <a:pt x="0" y="896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694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353673" cy="1067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703" indent="-323852" lvl="1">
                <a:lnSpc>
                  <a:spcPts val="47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Trips: 24.58 million trips, 933 locations</a:t>
              </a:r>
            </a:p>
            <a:p>
              <a:pPr algn="l" marL="647703" indent="-323852" lvl="1">
                <a:lnSpc>
                  <a:spcPts val="47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type: 65% casual, 35% annual</a:t>
              </a:r>
            </a:p>
            <a:p>
              <a:pPr algn="l" marL="647703" indent="-323852" lvl="1">
                <a:lnSpc>
                  <a:spcPts val="47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Station Utilization: Centralized Activity </a:t>
              </a:r>
            </a:p>
            <a:p>
              <a:pPr algn="l" marL="647703" indent="-323852" lvl="1">
                <a:lnSpc>
                  <a:spcPts val="47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Location: Downtown area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86797" y="952500"/>
            <a:ext cx="3086100" cy="794653"/>
            <a:chOff x="0" y="0"/>
            <a:chExt cx="812800" cy="209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9291"/>
            </a:xfrm>
            <a:custGeom>
              <a:avLst/>
              <a:gdLst/>
              <a:ahLst/>
              <a:cxnLst/>
              <a:rect r="r" b="b" t="t" l="l"/>
              <a:pathLst>
                <a:path h="209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9291"/>
                  </a:lnTo>
                  <a:lnTo>
                    <a:pt x="0" y="209291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33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Ridership Data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73" y="5269113"/>
            <a:ext cx="8936602" cy="4983485"/>
            <a:chOff x="0" y="0"/>
            <a:chExt cx="2353673" cy="13125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3673" cy="1312523"/>
            </a:xfrm>
            <a:custGeom>
              <a:avLst/>
              <a:gdLst/>
              <a:ahLst/>
              <a:cxnLst/>
              <a:rect r="r" b="b" t="t" l="l"/>
              <a:pathLst>
                <a:path h="1312523" w="2353673">
                  <a:moveTo>
                    <a:pt x="0" y="0"/>
                  </a:moveTo>
                  <a:lnTo>
                    <a:pt x="2353673" y="0"/>
                  </a:lnTo>
                  <a:lnTo>
                    <a:pt x="2353673" y="1312523"/>
                  </a:lnTo>
                  <a:lnTo>
                    <a:pt x="0" y="1312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694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353673" cy="1388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1238051"/>
            <a:ext cx="8936602" cy="9014547"/>
            <a:chOff x="0" y="0"/>
            <a:chExt cx="2353673" cy="2374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3673" cy="2374202"/>
            </a:xfrm>
            <a:custGeom>
              <a:avLst/>
              <a:gdLst/>
              <a:ahLst/>
              <a:cxnLst/>
              <a:rect r="r" b="b" t="t" l="l"/>
              <a:pathLst>
                <a:path h="2374202" w="2353673">
                  <a:moveTo>
                    <a:pt x="0" y="0"/>
                  </a:moveTo>
                  <a:lnTo>
                    <a:pt x="2353673" y="0"/>
                  </a:lnTo>
                  <a:lnTo>
                    <a:pt x="2353673" y="2374202"/>
                  </a:lnTo>
                  <a:lnTo>
                    <a:pt x="0" y="2374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694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2353673" cy="249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Demographics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b="true" sz="20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Domin</a:t>
              </a:r>
              <a:r>
                <a:rPr lang="en-US" b="true" sz="20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ance of Casual Users</a:t>
              </a: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→ Users are tourists or those who use the service infrequently, rather than daily commuters</a:t>
              </a:r>
            </a:p>
            <a:p>
              <a:pPr algn="l">
                <a:lnSpc>
                  <a:spcPts val="293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Trip Trend</a:t>
              </a: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 Over Time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Growth Trajectory: </a:t>
              </a:r>
              <a:r>
                <a:rPr lang="en-US" b="true" sz="2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 upward trend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strong growth with </a:t>
              </a:r>
              <a:r>
                <a:rPr lang="en-US" b="true" sz="2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 notable boost during the COVID-19 period,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and Rides peak in the summer months of June to August..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</a:t>
              </a:r>
              <a:r>
                <a:rPr lang="en-US" b="true" sz="2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easonal Fluctuations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peaks in the summer months (Q3) and drops significantly during the winter months (Q1)</a:t>
              </a:r>
            </a:p>
            <a:p>
              <a:pPr algn="l">
                <a:lnSpc>
                  <a:spcPts val="307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Daily &amp; Hourly Usage Patterns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Commuting Patterns:  8-9 AM </a:t>
              </a: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the morning and  4-6 PM in the late afternoon/early evening.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Weekend Usage (Sat and Sun) is different → weekend trips are more for leisure and recreation rather than commuting</a:t>
              </a:r>
            </a:p>
            <a:p>
              <a:pPr algn="l">
                <a:lnSpc>
                  <a:spcPts val="307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Most Popular Stations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Centralized Activity: The majority of bike share activity is heavily concentrated in the downtown core of Toronto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781385" y="0"/>
            <a:ext cx="3506615" cy="1139650"/>
          </a:xfrm>
          <a:custGeom>
            <a:avLst/>
            <a:gdLst/>
            <a:ahLst/>
            <a:cxnLst/>
            <a:rect r="r" b="b" t="t" l="l"/>
            <a:pathLst>
              <a:path h="1139650" w="3506615">
                <a:moveTo>
                  <a:pt x="0" y="0"/>
                </a:moveTo>
                <a:lnTo>
                  <a:pt x="3506615" y="0"/>
                </a:lnTo>
                <a:lnTo>
                  <a:pt x="3506615" y="1139650"/>
                </a:lnTo>
                <a:lnTo>
                  <a:pt x="0" y="113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76649" y="952500"/>
            <a:ext cx="3086100" cy="794653"/>
            <a:chOff x="0" y="0"/>
            <a:chExt cx="812800" cy="2092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09291"/>
            </a:xfrm>
            <a:custGeom>
              <a:avLst/>
              <a:gdLst/>
              <a:ahLst/>
              <a:cxnLst/>
              <a:rect r="r" b="b" t="t" l="l"/>
              <a:pathLst>
                <a:path h="209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9291"/>
                  </a:lnTo>
                  <a:lnTo>
                    <a:pt x="0" y="209291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812800" cy="33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Insight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65181" y="4909520"/>
            <a:ext cx="4329332" cy="719186"/>
            <a:chOff x="0" y="0"/>
            <a:chExt cx="1140236" cy="1894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0236" cy="189415"/>
            </a:xfrm>
            <a:custGeom>
              <a:avLst/>
              <a:gdLst/>
              <a:ahLst/>
              <a:cxnLst/>
              <a:rect r="r" b="b" t="t" l="l"/>
              <a:pathLst>
                <a:path h="189415" w="1140236">
                  <a:moveTo>
                    <a:pt x="0" y="0"/>
                  </a:moveTo>
                  <a:lnTo>
                    <a:pt x="1140236" y="0"/>
                  </a:lnTo>
                  <a:lnTo>
                    <a:pt x="1140236" y="189415"/>
                  </a:lnTo>
                  <a:lnTo>
                    <a:pt x="0" y="189415"/>
                  </a:lnTo>
                  <a:close/>
                </a:path>
              </a:pathLst>
            </a:custGeom>
            <a:solidFill>
              <a:srgbClr val="0E694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140236" cy="31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Riders Forecasting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7398" y="6022372"/>
            <a:ext cx="8547290" cy="3386864"/>
          </a:xfrm>
          <a:custGeom>
            <a:avLst/>
            <a:gdLst/>
            <a:ahLst/>
            <a:cxnLst/>
            <a:rect r="r" b="b" t="t" l="l"/>
            <a:pathLst>
              <a:path h="3386864" w="8547290">
                <a:moveTo>
                  <a:pt x="0" y="0"/>
                </a:moveTo>
                <a:lnTo>
                  <a:pt x="8547290" y="0"/>
                </a:lnTo>
                <a:lnTo>
                  <a:pt x="8547290" y="3386864"/>
                </a:lnTo>
                <a:lnTo>
                  <a:pt x="0" y="338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7398" y="190500"/>
            <a:ext cx="98211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RIDERSHIP OPTIMIZATION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DAGvN5CcHes</dc:identifier>
  <dcterms:modified xsi:type="dcterms:W3CDTF">2011-08-01T06:04:30Z</dcterms:modified>
  <cp:revision>1</cp:revision>
  <dc:title>Capstone Presentation</dc:title>
</cp:coreProperties>
</file>